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496" r:id="rId1"/>
  </p:sldMasterIdLst>
  <p:sldIdLst>
    <p:sldId id="256" r:id="rId2"/>
    <p:sldId id="257" r:id="rId3"/>
    <p:sldId id="432" r:id="rId4"/>
    <p:sldId id="273" r:id="rId5"/>
    <p:sldId id="275" r:id="rId6"/>
    <p:sldId id="356" r:id="rId7"/>
    <p:sldId id="346" r:id="rId8"/>
    <p:sldId id="357" r:id="rId9"/>
    <p:sldId id="367" r:id="rId10"/>
    <p:sldId id="370" r:id="rId11"/>
    <p:sldId id="422" r:id="rId12"/>
    <p:sldId id="423" r:id="rId13"/>
    <p:sldId id="424" r:id="rId14"/>
    <p:sldId id="371" r:id="rId15"/>
    <p:sldId id="425" r:id="rId16"/>
    <p:sldId id="419" r:id="rId17"/>
    <p:sldId id="418" r:id="rId18"/>
    <p:sldId id="421" r:id="rId19"/>
    <p:sldId id="378" r:id="rId20"/>
    <p:sldId id="379" r:id="rId21"/>
    <p:sldId id="380" r:id="rId22"/>
    <p:sldId id="426" r:id="rId23"/>
    <p:sldId id="427" r:id="rId24"/>
    <p:sldId id="428" r:id="rId25"/>
    <p:sldId id="429" r:id="rId26"/>
    <p:sldId id="382" r:id="rId27"/>
    <p:sldId id="383" r:id="rId28"/>
    <p:sldId id="430" r:id="rId29"/>
    <p:sldId id="384" r:id="rId30"/>
    <p:sldId id="385" r:id="rId31"/>
    <p:sldId id="386" r:id="rId32"/>
    <p:sldId id="387" r:id="rId33"/>
    <p:sldId id="388" r:id="rId34"/>
    <p:sldId id="389" r:id="rId35"/>
    <p:sldId id="390" r:id="rId36"/>
    <p:sldId id="391" r:id="rId37"/>
    <p:sldId id="392" r:id="rId38"/>
    <p:sldId id="366" r:id="rId39"/>
    <p:sldId id="393" r:id="rId40"/>
    <p:sldId id="394" r:id="rId41"/>
    <p:sldId id="431" r:id="rId42"/>
    <p:sldId id="395" r:id="rId43"/>
    <p:sldId id="396" r:id="rId44"/>
    <p:sldId id="397" r:id="rId45"/>
    <p:sldId id="398" r:id="rId46"/>
    <p:sldId id="399" r:id="rId47"/>
    <p:sldId id="400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64"/>
    <p:restoredTop sz="94677"/>
  </p:normalViewPr>
  <p:slideViewPr>
    <p:cSldViewPr snapToGrid="0" snapToObjects="1" showGuides="1">
      <p:cViewPr varScale="1">
        <p:scale>
          <a:sx n="88" d="100"/>
          <a:sy n="88" d="100"/>
        </p:scale>
        <p:origin x="176" y="960"/>
      </p:cViewPr>
      <p:guideLst>
        <p:guide orient="horz" pos="209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2.png>
</file>

<file path=ppt/media/image3.jpeg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18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043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334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22740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628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0317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047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3603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073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610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920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3711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612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263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843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0280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316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8433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97" r:id="rId1"/>
    <p:sldLayoutId id="2147484498" r:id="rId2"/>
    <p:sldLayoutId id="2147484499" r:id="rId3"/>
    <p:sldLayoutId id="2147484500" r:id="rId4"/>
    <p:sldLayoutId id="2147484501" r:id="rId5"/>
    <p:sldLayoutId id="2147484502" r:id="rId6"/>
    <p:sldLayoutId id="2147484503" r:id="rId7"/>
    <p:sldLayoutId id="2147484504" r:id="rId8"/>
    <p:sldLayoutId id="2147484505" r:id="rId9"/>
    <p:sldLayoutId id="2147484506" r:id="rId10"/>
    <p:sldLayoutId id="2147484507" r:id="rId11"/>
    <p:sldLayoutId id="2147484508" r:id="rId12"/>
    <p:sldLayoutId id="2147484509" r:id="rId13"/>
    <p:sldLayoutId id="2147484510" r:id="rId14"/>
    <p:sldLayoutId id="2147484511" r:id="rId15"/>
    <p:sldLayoutId id="2147484512" r:id="rId16"/>
    <p:sldLayoutId id="21474845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DBFDC-07AC-A648-9DA7-6418751B1C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>
            <a:normAutofit/>
          </a:bodyPr>
          <a:lstStyle/>
          <a:p>
            <a:r>
              <a:rPr lang="en-US" dirty="0" err="1"/>
              <a:t>Modelleren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Systeemontwerp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9F86B9-023E-D04A-84A0-7226FE9372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Refactoring</a:t>
            </a:r>
          </a:p>
        </p:txBody>
      </p:sp>
    </p:spTree>
    <p:extLst>
      <p:ext uri="{BB962C8B-B14F-4D97-AF65-F5344CB8AC3E}">
        <p14:creationId xmlns:p14="http://schemas.microsoft.com/office/powerpoint/2010/main" val="3101766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A48E5-F65B-1842-B0D1-8F8BB88DB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cohesion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31AD9-62C0-9D49-9A24-24A21B236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fragment is computing the price of the rental and the customer points earned . . . </a:t>
            </a:r>
          </a:p>
          <a:p>
            <a:r>
              <a:rPr lang="en-US" dirty="0"/>
              <a:t>. . . so it deals with two responsibilities at the same time! </a:t>
            </a:r>
          </a:p>
          <a:p>
            <a:r>
              <a:rPr lang="en-US" dirty="0"/>
              <a:t>We will introduce a separate method for dealing with the details of rental prices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37013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5612524"/>
            <a:ext cx="9905999" cy="98797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... but we still are annoyed by the details of calculating the earned points 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637231" y="1750246"/>
            <a:ext cx="8914361" cy="3725642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foreach (Rental v in rentals)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calculatePrice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(v);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totPrice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+=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pts++;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if (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v.getMovie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().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getPriceCode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() ==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Movie.NEW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) {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pts++;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}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…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}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418C12-6206-3B43-A556-43772EA5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Extract method</a:t>
            </a:r>
          </a:p>
        </p:txBody>
      </p:sp>
    </p:spTree>
    <p:extLst>
      <p:ext uri="{BB962C8B-B14F-4D97-AF65-F5344CB8AC3E}">
        <p14:creationId xmlns:p14="http://schemas.microsoft.com/office/powerpoint/2010/main" val="3098048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4272458"/>
            <a:ext cx="9905999" cy="233302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Note that we have to pass along enough information to compute the new running total of earned points </a:t>
            </a:r>
          </a:p>
          <a:p>
            <a:r>
              <a:rPr lang="en-US" dirty="0"/>
              <a:t>In this example, we pass both the video v and current total points pts to </a:t>
            </a:r>
            <a:r>
              <a:rPr lang="en-US" dirty="0" err="1"/>
              <a:t>calculateEarnedPoints</a:t>
            </a:r>
            <a:r>
              <a:rPr lang="en-US" dirty="0"/>
              <a:t> </a:t>
            </a:r>
          </a:p>
          <a:p>
            <a:r>
              <a:rPr lang="en-US" dirty="0"/>
              <a:t>We also notice that </a:t>
            </a:r>
            <a:r>
              <a:rPr lang="en-US" dirty="0" err="1"/>
              <a:t>v_price</a:t>
            </a:r>
            <a:r>
              <a:rPr lang="en-US" dirty="0"/>
              <a:t> is superfluous 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637231" y="1750247"/>
            <a:ext cx="8914361" cy="2464401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foreach (Rental v in rentals)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calculatePrice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(v);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totPrice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+=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pts 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calculateEarnedPoints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(v, pts);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418C12-6206-3B43-A556-43772EA5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Extract method</a:t>
            </a:r>
          </a:p>
        </p:txBody>
      </p:sp>
    </p:spTree>
    <p:extLst>
      <p:ext uri="{BB962C8B-B14F-4D97-AF65-F5344CB8AC3E}">
        <p14:creationId xmlns:p14="http://schemas.microsoft.com/office/powerpoint/2010/main" val="2557279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4080149"/>
            <a:ext cx="9905999" cy="1938889"/>
          </a:xfrm>
        </p:spPr>
        <p:txBody>
          <a:bodyPr>
            <a:normAutofit/>
          </a:bodyPr>
          <a:lstStyle/>
          <a:p>
            <a:r>
              <a:rPr lang="en-US" dirty="0"/>
              <a:t>Ah, that looks better! </a:t>
            </a:r>
          </a:p>
          <a:p>
            <a:r>
              <a:rPr lang="en-US" dirty="0"/>
              <a:t>But should both these computations really be in the same loop? 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637231" y="1750248"/>
            <a:ext cx="8914361" cy="2107050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foreach (Rental v in rentals)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totPrice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+=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calculatePrice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(v);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pts 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calculateEarnedPoints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(v, pts);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418C12-6206-3B43-A556-43772EA5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Extract method</a:t>
            </a:r>
          </a:p>
        </p:txBody>
      </p:sp>
    </p:spTree>
    <p:extLst>
      <p:ext uri="{BB962C8B-B14F-4D97-AF65-F5344CB8AC3E}">
        <p14:creationId xmlns:p14="http://schemas.microsoft.com/office/powerpoint/2010/main" val="2419829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86888-1A0A-7F44-AAC6-4F67B5335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Overloading 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47E8B-0346-3B4F-8206-C14448281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54924"/>
            <a:ext cx="9905999" cy="418311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But should both these computations really be in the same loop? </a:t>
            </a:r>
          </a:p>
          <a:p>
            <a:r>
              <a:rPr lang="en-US" dirty="0"/>
              <a:t>Probably old school programmer habits…</a:t>
            </a:r>
          </a:p>
          <a:p>
            <a:r>
              <a:rPr lang="en-US" i="1" dirty="0"/>
              <a:t>Let us do two calculations in the same loop </a:t>
            </a:r>
          </a:p>
          <a:p>
            <a:r>
              <a:rPr lang="en-US" i="1" dirty="0"/>
              <a:t>That saves processing time! </a:t>
            </a:r>
          </a:p>
          <a:p>
            <a:r>
              <a:rPr lang="en-US" dirty="0"/>
              <a:t>Yeah, let us save 0.02 </a:t>
            </a:r>
            <a:r>
              <a:rPr lang="en-US" dirty="0" err="1"/>
              <a:t>ms</a:t>
            </a:r>
            <a:r>
              <a:rPr lang="en-US" dirty="0"/>
              <a:t> processing time at the expense of losing cohesion . . . </a:t>
            </a:r>
          </a:p>
          <a:p>
            <a:r>
              <a:rPr lang="en-US" dirty="0"/>
              <a:t>Wouldn’t it be better to define separate </a:t>
            </a:r>
            <a:r>
              <a:rPr lang="en-US" dirty="0" err="1"/>
              <a:t>getCharge</a:t>
            </a:r>
            <a:r>
              <a:rPr lang="en-US" dirty="0"/>
              <a:t>() and </a:t>
            </a:r>
            <a:r>
              <a:rPr lang="en-US" dirty="0" err="1"/>
              <a:t>getRenterPoints</a:t>
            </a:r>
            <a:r>
              <a:rPr lang="en-US" dirty="0"/>
              <a:t>() methods?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263119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5686097"/>
            <a:ext cx="9905999" cy="7533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Switches may cause maintenance headaches! 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637230" y="1860331"/>
            <a:ext cx="8914361" cy="3825766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switch (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v.getMovie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().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getPriceCode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()) {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case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Movie.STANDARD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3 euro *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v.daysRented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; break;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case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Movie.NEW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5 euro *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v.daysRented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; break;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case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Movie.CHILDREN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2 euro *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v.daysRented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; break;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} </a:t>
            </a:r>
            <a:endParaRPr lang="en-US" sz="2000" dirty="0">
              <a:solidFill>
                <a:schemeClr val="bg1"/>
              </a:solidFill>
              <a:effectLst/>
              <a:latin typeface="Lucida Console" panose="020B06090405040202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418C12-6206-3B43-A556-43772EA5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Getting rid of switches</a:t>
            </a:r>
          </a:p>
        </p:txBody>
      </p:sp>
    </p:spTree>
    <p:extLst>
      <p:ext uri="{BB962C8B-B14F-4D97-AF65-F5344CB8AC3E}">
        <p14:creationId xmlns:p14="http://schemas.microsoft.com/office/powerpoint/2010/main" val="37343741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75B82-9AD6-694C-9CB5-87620E9A6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r>
              <a:rPr lang="en-US"/>
              <a:t>switch to strategy</a:t>
            </a:r>
            <a:endParaRPr lang="en-US" dirty="0"/>
          </a:p>
        </p:txBody>
      </p:sp>
      <p:sp>
        <p:nvSpPr>
          <p:cNvPr id="12" name="Round Diagonal Corner Rectangle 9">
            <a:extLst>
              <a:ext uri="{FF2B5EF4-FFF2-40B4-BE49-F238E27FC236}">
                <a16:creationId xmlns:a16="http://schemas.microsoft.com/office/drawing/2014/main" id="{14436AD2-BD0F-4545-B2E9-06007B35B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12856A-D266-1F4A-A299-CA5F66540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2261940"/>
            <a:ext cx="4635583" cy="233818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38230-CE73-ED46-BFA8-229B8EBDE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500" dirty="0"/>
              <a:t>Be sure that switches appear at the right place</a:t>
            </a:r>
          </a:p>
          <a:p>
            <a:pPr>
              <a:lnSpc>
                <a:spcPct val="110000"/>
              </a:lnSpc>
            </a:pPr>
            <a:r>
              <a:rPr lang="en-US" sz="2500" dirty="0"/>
              <a:t>Often it is an indication to apply the Strategy pattern </a:t>
            </a:r>
          </a:p>
          <a:p>
            <a:pPr>
              <a:lnSpc>
                <a:spcPct val="110000"/>
              </a:lnSpc>
            </a:pPr>
            <a:r>
              <a:rPr lang="en-US" sz="2500" dirty="0"/>
              <a:t>Separate the choice of an algorithm from the implementation of the algorithm </a:t>
            </a:r>
            <a:endParaRPr lang="en-US" sz="25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08490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A7A12-C3CE-924F-9C93-C9B9DCFFE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Refactoring safely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9B930-7146-F64C-90C0-618F5F76D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is all too easy to make mistakes or introduce bugs during refactoring </a:t>
            </a:r>
          </a:p>
          <a:p>
            <a:r>
              <a:rPr lang="en-US" dirty="0"/>
              <a:t>Big refactors can be really complex</a:t>
            </a:r>
          </a:p>
          <a:p>
            <a:r>
              <a:rPr lang="en-US" dirty="0"/>
              <a:t>What best practices can help refactor effectively?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44637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75B82-9AD6-694C-9CB5-87620E9A6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38230-CE73-ED46-BFA8-229B8EBDE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Do not start refactoring complex code unless you have a good test suite – how else will you know that refactoring hasn’t changed a program’s behavior? </a:t>
            </a:r>
          </a:p>
          <a:p>
            <a:r>
              <a:rPr lang="en-US" dirty="0"/>
              <a:t>Refactor in the smallest possible steps </a:t>
            </a:r>
          </a:p>
          <a:p>
            <a:r>
              <a:rPr lang="en-US" dirty="0"/>
              <a:t>Be sure that you can take a step back: version management </a:t>
            </a:r>
          </a:p>
          <a:p>
            <a:r>
              <a:rPr lang="en-US" dirty="0"/>
              <a:t>Test after every step – catching bugs early will make your life a </a:t>
            </a:r>
            <a:r>
              <a:rPr lang="en-US" i="1" dirty="0"/>
              <a:t>lot</a:t>
            </a:r>
            <a:r>
              <a:rPr lang="en-US" dirty="0"/>
              <a:t> easier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8874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A03-0FD3-9F4D-A8A4-5677C30F0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refactor?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9D0FA-78B1-0C45-A8A7-8B1DFE590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Refactoring may be necessary to improve the software’s design – eliminating duplicate code, for example </a:t>
            </a:r>
          </a:p>
          <a:p>
            <a:r>
              <a:rPr lang="en-US" dirty="0"/>
              <a:t>Refactoring makes software easier to understand</a:t>
            </a:r>
          </a:p>
          <a:p>
            <a:r>
              <a:rPr lang="en-US" dirty="0"/>
              <a:t>Refactoring makes software easier to adapt</a:t>
            </a:r>
          </a:p>
          <a:p>
            <a:r>
              <a:rPr lang="en-US" dirty="0"/>
              <a:t>Refactoring makes software easier to test</a:t>
            </a:r>
          </a:p>
          <a:p>
            <a:r>
              <a:rPr lang="en-US" dirty="0"/>
              <a:t>Refactoring helps spotting bugs </a:t>
            </a:r>
          </a:p>
          <a:p>
            <a:r>
              <a:rPr lang="en-US" dirty="0"/>
              <a:t>Refactoring supports faster programming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59834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C0995C0-1D00-5243-9ACB-B6DA141CB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This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8AE69-31E3-C44D-9BEB-831E031A3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</p:spPr>
        <p:txBody>
          <a:bodyPr anchor="t">
            <a:normAutofit/>
          </a:bodyPr>
          <a:lstStyle/>
          <a:p>
            <a:r>
              <a:rPr lang="en-US" dirty="0"/>
              <a:t>What is refactoring?</a:t>
            </a:r>
          </a:p>
          <a:p>
            <a:r>
              <a:rPr lang="en-US" dirty="0"/>
              <a:t>... or how to deal with the horrible code your colleagues have created</a:t>
            </a:r>
          </a:p>
          <a:p>
            <a:r>
              <a:rPr lang="en-US" dirty="0"/>
              <a:t>... or how to deal with the horrible code you created yourself </a:t>
            </a:r>
            <a:endParaRPr lang="en-US" dirty="0">
              <a:effectLst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3845738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87504-5C33-F644-8EB7-484DF75DD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should you refactor?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1D446-094B-2A4A-B97C-8EB97AFA3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Rule of three </a:t>
            </a:r>
          </a:p>
          <a:p>
            <a:pPr lvl="1"/>
            <a:r>
              <a:rPr lang="en-US" dirty="0"/>
              <a:t>The first time you write something, just write it</a:t>
            </a:r>
          </a:p>
          <a:p>
            <a:pPr lvl="1"/>
            <a:r>
              <a:rPr lang="en-US" dirty="0"/>
              <a:t>The second time, wince at duplicate code</a:t>
            </a:r>
          </a:p>
          <a:p>
            <a:pPr lvl="1"/>
            <a:r>
              <a:rPr lang="en-US" dirty="0"/>
              <a:t>The third time, refactor </a:t>
            </a:r>
          </a:p>
          <a:p>
            <a:r>
              <a:rPr lang="en-US" dirty="0"/>
              <a:t>Refactor when you add a new feature </a:t>
            </a:r>
          </a:p>
          <a:p>
            <a:r>
              <a:rPr lang="en-US" dirty="0"/>
              <a:t>Refactor when you fix a bug</a:t>
            </a:r>
          </a:p>
          <a:p>
            <a:r>
              <a:rPr lang="en-US" dirty="0"/>
              <a:t>Refactor when you do a code review </a:t>
            </a:r>
          </a:p>
          <a:p>
            <a:r>
              <a:rPr lang="en-US" dirty="0"/>
              <a:t>There is no golden rule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137530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A836E-62A7-ED44-B085-43B490024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 code smells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2F4E3-51FA-D544-AC29-7D111CBA4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91862"/>
            <a:ext cx="9905999" cy="42960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Fowler identifies a list of bad code smells</a:t>
            </a:r>
          </a:p>
          <a:p>
            <a:r>
              <a:rPr lang="en-US" dirty="0"/>
              <a:t>These are not bugs, but symptoms in the source code that  may indicate bad design, or the need for refactoring </a:t>
            </a:r>
          </a:p>
          <a:p>
            <a:r>
              <a:rPr lang="en-US" dirty="0"/>
              <a:t>Whenever you are programming, or doing a code review, knowing about bad code smells can help identify problems, before they become hard to fix </a:t>
            </a:r>
          </a:p>
          <a:p>
            <a:r>
              <a:rPr lang="en-US" dirty="0"/>
              <a:t>Let us cover a few here and give some examples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073379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0" y="4760913"/>
            <a:ext cx="9905999" cy="7533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Remedy: introduce a method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637230" y="1860331"/>
            <a:ext cx="8914361" cy="2322786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temp_c1 = (5/9)*(temp_f1-32);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temp_c2 = (5/9)*(temp_f2-32);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temp_c3 = (5/9)*(temp_f3-32);</a:t>
            </a:r>
          </a:p>
          <a:p>
            <a:pPr marL="0" indent="0">
              <a:buNone/>
            </a:pP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avg_temp_c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(temp_c1 + temp_c2 + temp_c3) / 3; </a:t>
            </a:r>
            <a:endParaRPr lang="en-US" sz="2000" dirty="0">
              <a:solidFill>
                <a:schemeClr val="bg1"/>
              </a:solidFill>
              <a:effectLst/>
              <a:latin typeface="Lucida Console" panose="020B06090405040202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418C12-6206-3B43-A556-43772EA5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Bad code smell?</a:t>
            </a:r>
          </a:p>
        </p:txBody>
      </p:sp>
    </p:spTree>
    <p:extLst>
      <p:ext uri="{BB962C8B-B14F-4D97-AF65-F5344CB8AC3E}">
        <p14:creationId xmlns:p14="http://schemas.microsoft.com/office/powerpoint/2010/main" val="327239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0" y="4760913"/>
            <a:ext cx="9905999" cy="129304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This usually indicates one method is doing too much</a:t>
            </a:r>
          </a:p>
          <a:p>
            <a:r>
              <a:rPr lang="en-US" dirty="0"/>
              <a:t>Remedy: split into smaller, more cohesive methods 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637228" y="2097087"/>
            <a:ext cx="8914361" cy="2322786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  <a:latin typeface="Lucida Console" panose="020B0609040504020204" pitchFamily="49" charset="0"/>
              </a:rPr>
              <a:t>int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doIt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...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i="1" dirty="0">
                <a:solidFill>
                  <a:schemeClr val="bg1"/>
                </a:solidFill>
                <a:latin typeface="Lucida Console" panose="020B0609040504020204" pitchFamily="49" charset="0"/>
              </a:rPr>
              <a:t>// 500 lines of weakly cohesive gibberish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...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} </a:t>
            </a:r>
            <a:endParaRPr lang="en-US" sz="2000" dirty="0">
              <a:solidFill>
                <a:schemeClr val="bg1"/>
              </a:solidFill>
              <a:effectLst/>
              <a:latin typeface="Lucida Console" panose="020B06090405040202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418C12-6206-3B43-A556-43772EA5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Long method (with vague name)</a:t>
            </a:r>
          </a:p>
        </p:txBody>
      </p:sp>
    </p:spTree>
    <p:extLst>
      <p:ext uri="{BB962C8B-B14F-4D97-AF65-F5344CB8AC3E}">
        <p14:creationId xmlns:p14="http://schemas.microsoft.com/office/powerpoint/2010/main" val="917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0" y="4760913"/>
            <a:ext cx="9905999" cy="129304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This indicates a class is doing too much</a:t>
            </a:r>
          </a:p>
          <a:p>
            <a:r>
              <a:rPr lang="en-US" dirty="0"/>
              <a:t>Remedy: split into smaller, more cohesive, loosely coupled classes 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637228" y="2097087"/>
            <a:ext cx="8914361" cy="2322786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public class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Utils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...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i="1" dirty="0">
                <a:solidFill>
                  <a:schemeClr val="bg1"/>
                </a:solidFill>
                <a:latin typeface="Lucida Console" panose="020B0609040504020204" pitchFamily="49" charset="0"/>
              </a:rPr>
              <a:t>// 1000 weakly cohesive methods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... </a:t>
            </a:r>
            <a:endParaRPr lang="en-US" sz="2000" dirty="0">
              <a:solidFill>
                <a:schemeClr val="bg1"/>
              </a:solidFill>
              <a:effectLst/>
              <a:latin typeface="Lucida Console" panose="020B06090405040202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418C12-6206-3B43-A556-43772EA5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Large class (with vague name)</a:t>
            </a:r>
          </a:p>
        </p:txBody>
      </p:sp>
    </p:spTree>
    <p:extLst>
      <p:ext uri="{BB962C8B-B14F-4D97-AF65-F5344CB8AC3E}">
        <p14:creationId xmlns:p14="http://schemas.microsoft.com/office/powerpoint/2010/main" val="2670686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0" y="4760913"/>
            <a:ext cx="9905999" cy="1293046"/>
          </a:xfrm>
        </p:spPr>
        <p:txBody>
          <a:bodyPr>
            <a:normAutofit fontScale="92500"/>
          </a:bodyPr>
          <a:lstStyle/>
          <a:p>
            <a:r>
              <a:rPr lang="en-US" dirty="0"/>
              <a:t>This usually indicates that a method is trying to do too much </a:t>
            </a:r>
          </a:p>
          <a:p>
            <a:r>
              <a:rPr lang="en-US" dirty="0"/>
              <a:t>Remedy: split into smaller, more cohesive, methods 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637228" y="2097087"/>
            <a:ext cx="8914361" cy="2322786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Result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computeResult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DatabaseConnection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db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UserQuery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uq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ReceiptPrinter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r,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UserName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name,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CustomerReceiptHandler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crh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SalesRegister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register,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CurrencyConverter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cc,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MovieDatabase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imdb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CustomerIdNumber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cin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, ...) </a:t>
            </a:r>
            <a:endParaRPr lang="en-US" sz="2000" dirty="0">
              <a:solidFill>
                <a:schemeClr val="bg1"/>
              </a:solidFill>
              <a:effectLst/>
              <a:latin typeface="Lucida Console" panose="020B06090405040202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418C12-6206-3B43-A556-43772EA5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Too many parameters</a:t>
            </a:r>
          </a:p>
        </p:txBody>
      </p:sp>
    </p:spTree>
    <p:extLst>
      <p:ext uri="{BB962C8B-B14F-4D97-AF65-F5344CB8AC3E}">
        <p14:creationId xmlns:p14="http://schemas.microsoft.com/office/powerpoint/2010/main" val="3504154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0AB5-7B96-A542-8E47-18712BD5F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Anti-pattern: shotgun surgery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60229-26DD-7844-AD51-D8F9D02F4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Suppose you want to make a change, for example, introduce a new kind of movie to the video store case study </a:t>
            </a:r>
          </a:p>
          <a:p>
            <a:r>
              <a:rPr lang="en-US" dirty="0"/>
              <a:t>But to do this, you need to update the existing software in many different places – this is called shotgun surgery </a:t>
            </a:r>
          </a:p>
          <a:p>
            <a:r>
              <a:rPr lang="en-US" dirty="0"/>
              <a:t>If this is not an unusual modification, the software is poorly designed!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843460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4A7D8-F3F2-D940-9DCD-0E71F81EC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Divergent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305D6-B340-EE44-855D-5FE5B7552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00225"/>
            <a:ext cx="9905999" cy="44577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Suppose we have our Shapes in the CAD/CAM software again </a:t>
            </a:r>
          </a:p>
          <a:p>
            <a:r>
              <a:rPr lang="en-US" dirty="0"/>
              <a:t>Over time, we add colors to our Shapes, methods for modifying colors (increasing transparency, brightness, etc.) </a:t>
            </a:r>
          </a:p>
          <a:p>
            <a:r>
              <a:rPr lang="en-US" dirty="0"/>
              <a:t>But we also add information about borders – maybe sometimes the border should be dashed or dotted </a:t>
            </a:r>
          </a:p>
          <a:p>
            <a:r>
              <a:rPr lang="en-US" dirty="0"/>
              <a:t>As time goes on, each individual Shape object is less and less cohesive </a:t>
            </a:r>
          </a:p>
          <a:p>
            <a:r>
              <a:rPr lang="en-US" dirty="0"/>
              <a:t>Remedy: introduce separate classes to handle colors and borders </a:t>
            </a:r>
          </a:p>
          <a:p>
            <a:r>
              <a:rPr lang="en-US" dirty="0"/>
              <a:t>Smells like Strategy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577047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08" y="4946436"/>
            <a:ext cx="9905999" cy="1293046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responsibility for this computation is in the wrong place </a:t>
            </a:r>
          </a:p>
          <a:p>
            <a:r>
              <a:rPr lang="en-US" dirty="0"/>
              <a:t>Remedy: Add a method to the superclass (or introduce a Strategy) 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261241" y="1818290"/>
            <a:ext cx="9905997" cy="2942623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switch (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v.getMovie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().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getPriceCode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()) {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	case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Movie.STANDARD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: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		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= 3 euro *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v.daysRented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; break;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	case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Movie.NEW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		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= 5 euro *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v.daysRented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; break;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	case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Movie.CHILDREN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: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 = 2 euro * </a:t>
            </a:r>
            <a:r>
              <a:rPr lang="en-US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v.daysRented</a:t>
            </a: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; break;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} </a:t>
            </a:r>
            <a:endParaRPr lang="en-US" sz="2000" dirty="0">
              <a:solidFill>
                <a:schemeClr val="bg1"/>
              </a:solidFill>
              <a:effectLst/>
              <a:latin typeface="Lucida Console" panose="020B0609040504020204" pitchFamily="49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418C12-6206-3B43-A556-43772EA5E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Bad smell?</a:t>
            </a:r>
          </a:p>
        </p:txBody>
      </p:sp>
    </p:spTree>
    <p:extLst>
      <p:ext uri="{BB962C8B-B14F-4D97-AF65-F5344CB8AC3E}">
        <p14:creationId xmlns:p14="http://schemas.microsoft.com/office/powerpoint/2010/main" val="372649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F5214-F6B4-BA41-B1AF-DB1C7FCC9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CD10E-902B-7849-B5F7-9B072F489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965576"/>
          </a:xfrm>
        </p:spPr>
        <p:txBody>
          <a:bodyPr>
            <a:normAutofit/>
          </a:bodyPr>
          <a:lstStyle/>
          <a:p>
            <a:r>
              <a:rPr lang="en-US" dirty="0"/>
              <a:t>Comments are a Good Thing, right?</a:t>
            </a:r>
          </a:p>
          <a:p>
            <a:r>
              <a:rPr lang="en-US" dirty="0"/>
              <a:t>This should be a sweet smell, not a bad smell. . . 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73881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14970-F8CB-CA4E-8ED2-54227240A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design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590AA-4941-934D-BE6E-7D7EB11F2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 far, we have often considered the situation where we can start designing new software from scratch </a:t>
            </a:r>
          </a:p>
          <a:p>
            <a:r>
              <a:rPr lang="en-US" dirty="0"/>
              <a:t>In practice, this is uncommon – you usually have to develop with existing systems </a:t>
            </a:r>
          </a:p>
          <a:p>
            <a:r>
              <a:rPr lang="en-US" dirty="0"/>
              <a:t>Does that mean that design patterns are not useful in practice? </a:t>
            </a:r>
          </a:p>
        </p:txBody>
      </p:sp>
    </p:spTree>
    <p:extLst>
      <p:ext uri="{BB962C8B-B14F-4D97-AF65-F5344CB8AC3E}">
        <p14:creationId xmlns:p14="http://schemas.microsoft.com/office/powerpoint/2010/main" val="31483839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63E58-A2B5-8A48-BBA4-E9FDC918C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2B2CB-1ED6-AD4A-ACB5-18B92C581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2271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But if a method or objects needs lots of comments, maybe these comments are masking bad design. 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public void compute() { 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	// This is a really complicated method 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	// that shouldn’t be changed.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	// It took me a long time to get it right,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	// so DO NOT TOUCH IT!!!!! </a:t>
            </a:r>
          </a:p>
          <a:p>
            <a:r>
              <a:rPr lang="en-US" dirty="0"/>
              <a:t>This is an excellent candidate for refactoring!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115993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101E7-0A02-9C47-9AEF-3E602FF59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51994"/>
            <a:ext cx="9905998" cy="1478570"/>
          </a:xfrm>
        </p:spPr>
        <p:txBody>
          <a:bodyPr/>
          <a:lstStyle/>
          <a:p>
            <a:r>
              <a:rPr lang="en-US" dirty="0"/>
              <a:t>Bad names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1CC4D-1AB2-8749-8EEB-E2163E937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383168"/>
            <a:ext cx="9905999" cy="52228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Excessively long identifiers: in particular, the use of naming conventions to provide disambiguation that should be implicit in the software architecture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Excessively long identifiers may indicate an overload of responsibilities</a:t>
            </a:r>
          </a:p>
          <a:p>
            <a:r>
              <a:rPr lang="en-US" dirty="0"/>
              <a:t>Excessively short identifiers: the name of a variable should reflect its function unless the function is obvious. </a:t>
            </a:r>
          </a:p>
          <a:p>
            <a:pPr lvl="1"/>
            <a:r>
              <a:rPr lang="en-US" dirty="0"/>
              <a:t>z = </a:t>
            </a:r>
            <a:r>
              <a:rPr lang="en-US" dirty="0" err="1"/>
              <a:t>h.getX</a:t>
            </a:r>
            <a:r>
              <a:rPr lang="en-US" dirty="0"/>
              <a:t>() * </a:t>
            </a:r>
            <a:r>
              <a:rPr lang="en-US" dirty="0" err="1"/>
              <a:t>i.getY</a:t>
            </a:r>
            <a:r>
              <a:rPr lang="en-US" dirty="0"/>
              <a:t>() + </a:t>
            </a:r>
            <a:r>
              <a:rPr lang="en-US" dirty="0" err="1"/>
              <a:t>k.getQ</a:t>
            </a:r>
            <a:r>
              <a:rPr lang="en-US" dirty="0"/>
              <a:t>(); </a:t>
            </a:r>
          </a:p>
          <a:p>
            <a:r>
              <a:rPr lang="en-US" dirty="0"/>
              <a:t>Excessive use of literals:</a:t>
            </a:r>
          </a:p>
          <a:p>
            <a:pPr lvl="1"/>
            <a:r>
              <a:rPr lang="en-US" dirty="0"/>
              <a:t>x = 3.14 * 12 + 13 / 256; </a:t>
            </a:r>
            <a:endParaRPr lang="en-US" dirty="0"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79E2E1-0B4C-9D40-BA90-858413AE3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583" y="2333188"/>
            <a:ext cx="9303657" cy="14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2041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CCE68EB-6F2C-7349-B7EA-A28A006D3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n-US" sz="3400"/>
              <a:t>Fowler’s refactoring catalogue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B7309-A78E-684C-B3AC-A7DF4EE5B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3" y="1082673"/>
            <a:ext cx="5751237" cy="470852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/>
              <a:t>Every refactoring is described in a uniform format: </a:t>
            </a:r>
          </a:p>
          <a:p>
            <a:r>
              <a:rPr lang="en-US" sz="1800"/>
              <a:t>The refactoring’s </a:t>
            </a:r>
            <a:r>
              <a:rPr lang="en-US" sz="1800" b="1"/>
              <a:t>name</a:t>
            </a:r>
          </a:p>
          <a:p>
            <a:r>
              <a:rPr lang="en-US" sz="1800"/>
              <a:t>A </a:t>
            </a:r>
            <a:r>
              <a:rPr lang="en-US" sz="1800" b="1"/>
              <a:t>summary</a:t>
            </a:r>
            <a:r>
              <a:rPr lang="en-US" sz="1800"/>
              <a:t> of what the refactoring does; </a:t>
            </a:r>
          </a:p>
          <a:p>
            <a:r>
              <a:rPr lang="en-US" sz="1800"/>
              <a:t>The </a:t>
            </a:r>
            <a:r>
              <a:rPr lang="en-US" sz="1800" b="1"/>
              <a:t>motivation</a:t>
            </a:r>
            <a:r>
              <a:rPr lang="en-US" sz="1800"/>
              <a:t> explaining when to apply the refactoring (and when not to apply it) </a:t>
            </a:r>
          </a:p>
          <a:p>
            <a:r>
              <a:rPr lang="en-US" sz="1800"/>
              <a:t>The </a:t>
            </a:r>
            <a:r>
              <a:rPr lang="en-US" sz="1800" b="1"/>
              <a:t>mechanics</a:t>
            </a:r>
            <a:r>
              <a:rPr lang="en-US" sz="1800"/>
              <a:t> giving a recipe of how to apply a refactoring</a:t>
            </a:r>
          </a:p>
          <a:p>
            <a:r>
              <a:rPr lang="en-US" sz="1800"/>
              <a:t>Finally, </a:t>
            </a:r>
            <a:r>
              <a:rPr lang="en-US" sz="1800" b="1"/>
              <a:t>examples</a:t>
            </a:r>
            <a:r>
              <a:rPr lang="en-US" sz="1800"/>
              <a:t> illustrating a refactoring </a:t>
            </a:r>
            <a:endParaRPr lang="en-US" sz="1800">
              <a:effectLst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9736797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46EF0-0451-BC45-9132-77147E819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inline temp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5C157-476E-FD4F-97AE-D470AC4DD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Summary: You have a temporary variable that is assigned to once with a simple expression, and the temp is getting in the way of other </a:t>
            </a:r>
            <a:r>
              <a:rPr lang="en-US" dirty="0" err="1"/>
              <a:t>refactorings</a:t>
            </a:r>
            <a:r>
              <a:rPr lang="en-US" dirty="0"/>
              <a:t> </a:t>
            </a:r>
          </a:p>
          <a:p>
            <a:r>
              <a:rPr lang="en-US" dirty="0"/>
              <a:t>Replace all references to that temp with the expression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Lucida Console" panose="020B0609040504020204" pitchFamily="49" charset="0"/>
              </a:rPr>
              <a:t>double </a:t>
            </a:r>
            <a:r>
              <a:rPr lang="en-US" dirty="0" err="1">
                <a:latin typeface="Lucida Console" panose="020B0609040504020204" pitchFamily="49" charset="0"/>
              </a:rPr>
              <a:t>basePrice</a:t>
            </a:r>
            <a:r>
              <a:rPr lang="en-US" dirty="0">
                <a:latin typeface="Lucida Console" panose="020B0609040504020204" pitchFamily="49" charset="0"/>
              </a:rPr>
              <a:t> = </a:t>
            </a:r>
            <a:r>
              <a:rPr lang="en-US" dirty="0" err="1">
                <a:latin typeface="Lucida Console" panose="020B0609040504020204" pitchFamily="49" charset="0"/>
              </a:rPr>
              <a:t>anOrder.basePrice</a:t>
            </a:r>
            <a:r>
              <a:rPr lang="en-US" dirty="0">
                <a:latin typeface="Lucida Console" panose="020B0609040504020204" pitchFamily="49" charset="0"/>
              </a:rPr>
              <a:t>(); 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	return (</a:t>
            </a:r>
            <a:r>
              <a:rPr lang="en-US" dirty="0" err="1">
                <a:latin typeface="Lucida Console" panose="020B0609040504020204" pitchFamily="49" charset="0"/>
              </a:rPr>
              <a:t>basePrice</a:t>
            </a:r>
            <a:r>
              <a:rPr lang="en-US" dirty="0">
                <a:latin typeface="Lucida Console" panose="020B0609040504020204" pitchFamily="49" charset="0"/>
              </a:rPr>
              <a:t> &gt; 1000);</a:t>
            </a:r>
          </a:p>
          <a:p>
            <a:r>
              <a:rPr lang="en-US" dirty="0"/>
              <a:t>This becomes: </a:t>
            </a:r>
          </a:p>
          <a:p>
            <a:pPr marL="0" indent="0">
              <a:buNone/>
            </a:pPr>
            <a:r>
              <a:rPr lang="en-US" dirty="0">
                <a:latin typeface="Lucida Console" panose="020B0609040504020204" pitchFamily="49" charset="0"/>
              </a:rPr>
              <a:t>	return (</a:t>
            </a:r>
            <a:r>
              <a:rPr lang="en-US" dirty="0" err="1">
                <a:latin typeface="Lucida Console" panose="020B0609040504020204" pitchFamily="49" charset="0"/>
              </a:rPr>
              <a:t>anOrder.basePrice</a:t>
            </a:r>
            <a:r>
              <a:rPr lang="en-US" dirty="0">
                <a:latin typeface="Lucida Console" panose="020B0609040504020204" pitchFamily="49" charset="0"/>
              </a:rPr>
              <a:t>() &gt; 1000); </a:t>
            </a:r>
            <a:endParaRPr lang="en-US" dirty="0">
              <a:effectLst/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7762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46EF0-0451-BC45-9132-77147E819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inline temp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5C157-476E-FD4F-97AE-D470AC4DD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85950"/>
            <a:ext cx="9905999" cy="45291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Mechanics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Declare the temp as a constant and compile. This tests that it is really only assigned once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all references to the temp and replace them with the right-hand side of the assignment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Compile and test after each change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the declaration of the assignment of the temp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Compile and test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11229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46EF0-0451-BC45-9132-77147E819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inline temp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5C157-476E-FD4F-97AE-D470AC4DD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28788"/>
            <a:ext cx="9905999" cy="46862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Motivation</a:t>
            </a:r>
          </a:p>
          <a:p>
            <a:pPr marL="0" indent="0">
              <a:buNone/>
            </a:pPr>
            <a:r>
              <a:rPr lang="en-US" dirty="0"/>
              <a:t>(fragment from Fowler) </a:t>
            </a:r>
          </a:p>
          <a:p>
            <a:pPr marL="0" indent="0">
              <a:buNone/>
            </a:pPr>
            <a:r>
              <a:rPr lang="en-US" dirty="0"/>
              <a:t>The only time </a:t>
            </a:r>
            <a:r>
              <a:rPr lang="en-US" i="1" dirty="0"/>
              <a:t>Inline Temp </a:t>
            </a:r>
            <a:r>
              <a:rPr lang="en-US" dirty="0"/>
              <a:t>is used on its own is if you find a temp that is assigned the value of a method call. Often the temp isn’t doing any harm and you can leave it there. If the temp is getting in the way of other </a:t>
            </a:r>
            <a:r>
              <a:rPr lang="en-US" dirty="0" err="1"/>
              <a:t>refactorings</a:t>
            </a:r>
            <a:r>
              <a:rPr lang="en-US" dirty="0"/>
              <a:t>, such as Extract Method, it’s time to inline it.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735148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8ECE2-3F3F-BE45-8F26-819DC23D6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F0B05-1A16-F742-A462-D1C0148B4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00224"/>
            <a:ext cx="9905999" cy="474772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Many </a:t>
            </a:r>
            <a:r>
              <a:rPr lang="en-US" dirty="0" err="1"/>
              <a:t>refactorings</a:t>
            </a:r>
            <a:r>
              <a:rPr lang="en-US" dirty="0"/>
              <a:t> have a reverse refactoring as well. For example, </a:t>
            </a:r>
            <a:r>
              <a:rPr lang="en-US" i="1" dirty="0"/>
              <a:t>Introduce explaining variable </a:t>
            </a:r>
            <a:r>
              <a:rPr lang="en-US" dirty="0"/>
              <a:t>is the opposite of </a:t>
            </a:r>
            <a:r>
              <a:rPr lang="en-US" i="1" dirty="0"/>
              <a:t>Inline temp </a:t>
            </a:r>
          </a:p>
          <a:p>
            <a:pPr marL="0" indent="0">
              <a:buNone/>
            </a:pPr>
            <a:r>
              <a:rPr lang="en-US" sz="2900" dirty="0">
                <a:latin typeface="Lucida Console" panose="020B0609040504020204" pitchFamily="49" charset="0"/>
              </a:rPr>
              <a:t>// base price - quantity discount + shipping</a:t>
            </a:r>
          </a:p>
          <a:p>
            <a:pPr marL="0" indent="0">
              <a:buNone/>
            </a:pPr>
            <a:r>
              <a:rPr lang="en-US" sz="2900" dirty="0">
                <a:latin typeface="Lucida Console" panose="020B0609040504020204" pitchFamily="49" charset="0"/>
              </a:rPr>
              <a:t>return quantity * </a:t>
            </a:r>
            <a:r>
              <a:rPr lang="en-US" sz="2900" dirty="0" err="1">
                <a:latin typeface="Lucida Console" panose="020B0609040504020204" pitchFamily="49" charset="0"/>
              </a:rPr>
              <a:t>itemPrice</a:t>
            </a:r>
            <a:r>
              <a:rPr lang="en-US" sz="2900" dirty="0">
                <a:latin typeface="Lucida Console" panose="020B060904050402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2900" dirty="0">
                <a:latin typeface="Lucida Console" panose="020B0609040504020204" pitchFamily="49" charset="0"/>
              </a:rPr>
              <a:t>	- </a:t>
            </a:r>
            <a:r>
              <a:rPr lang="en-US" sz="2900" dirty="0" err="1">
                <a:latin typeface="Lucida Console" panose="020B0609040504020204" pitchFamily="49" charset="0"/>
              </a:rPr>
              <a:t>Math.max</a:t>
            </a:r>
            <a:r>
              <a:rPr lang="en-US" sz="2900" dirty="0">
                <a:latin typeface="Lucida Console" panose="020B0609040504020204" pitchFamily="49" charset="0"/>
              </a:rPr>
              <a:t>(0, quantity - 500) * </a:t>
            </a:r>
            <a:r>
              <a:rPr lang="en-US" sz="2900" dirty="0" err="1">
                <a:latin typeface="Lucida Console" panose="020B0609040504020204" pitchFamily="49" charset="0"/>
              </a:rPr>
              <a:t>itemPrice</a:t>
            </a:r>
            <a:r>
              <a:rPr lang="en-US" sz="2900" dirty="0">
                <a:latin typeface="Lucida Console" panose="020B0609040504020204" pitchFamily="49" charset="0"/>
              </a:rPr>
              <a:t> * 0.05 </a:t>
            </a:r>
          </a:p>
          <a:p>
            <a:pPr marL="0" indent="0">
              <a:buNone/>
            </a:pPr>
            <a:r>
              <a:rPr lang="en-US" sz="2900" dirty="0">
                <a:latin typeface="Lucida Console" panose="020B0609040504020204" pitchFamily="49" charset="0"/>
              </a:rPr>
              <a:t>	+ </a:t>
            </a:r>
            <a:r>
              <a:rPr lang="en-US" sz="2900" dirty="0" err="1">
                <a:latin typeface="Lucida Console" panose="020B0609040504020204" pitchFamily="49" charset="0"/>
              </a:rPr>
              <a:t>Math.min</a:t>
            </a:r>
            <a:r>
              <a:rPr lang="en-US" sz="2900" dirty="0">
                <a:latin typeface="Lucida Console" panose="020B0609040504020204" pitchFamily="49" charset="0"/>
              </a:rPr>
              <a:t>(quantity * </a:t>
            </a:r>
            <a:r>
              <a:rPr lang="en-US" sz="2900" dirty="0" err="1">
                <a:latin typeface="Lucida Console" panose="020B0609040504020204" pitchFamily="49" charset="0"/>
              </a:rPr>
              <a:t>itemPrice</a:t>
            </a:r>
            <a:r>
              <a:rPr lang="en-US" sz="2900" dirty="0">
                <a:latin typeface="Lucida Console" panose="020B0609040504020204" pitchFamily="49" charset="0"/>
              </a:rPr>
              <a:t> * 0.1, 100); </a:t>
            </a:r>
          </a:p>
          <a:p>
            <a:pPr marL="0" indent="0">
              <a:buNone/>
            </a:pPr>
            <a:r>
              <a:rPr lang="en-US" dirty="0"/>
              <a:t>Becomes: </a:t>
            </a:r>
          </a:p>
          <a:p>
            <a:pPr marL="0" indent="0">
              <a:buNone/>
            </a:pPr>
            <a:r>
              <a:rPr lang="en-US" sz="2900" dirty="0">
                <a:latin typeface="Lucida Console" panose="020B0609040504020204" pitchFamily="49" charset="0"/>
              </a:rPr>
              <a:t>double </a:t>
            </a:r>
            <a:r>
              <a:rPr lang="en-US" sz="2900" dirty="0" err="1">
                <a:latin typeface="Lucida Console" panose="020B0609040504020204" pitchFamily="49" charset="0"/>
              </a:rPr>
              <a:t>basePrice</a:t>
            </a:r>
            <a:r>
              <a:rPr lang="en-US" sz="2900" dirty="0">
                <a:latin typeface="Lucida Console" panose="020B0609040504020204" pitchFamily="49" charset="0"/>
              </a:rPr>
              <a:t> = quantity * </a:t>
            </a:r>
            <a:r>
              <a:rPr lang="en-US" sz="2900" dirty="0" err="1">
                <a:latin typeface="Lucida Console" panose="020B0609040504020204" pitchFamily="49" charset="0"/>
              </a:rPr>
              <a:t>itemPrice</a:t>
            </a:r>
            <a:r>
              <a:rPr lang="en-US" sz="2900" dirty="0">
                <a:latin typeface="Lucida Console" panose="020B060904050402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900" dirty="0">
                <a:latin typeface="Lucida Console" panose="020B0609040504020204" pitchFamily="49" charset="0"/>
              </a:rPr>
              <a:t>double discount = ... </a:t>
            </a:r>
          </a:p>
          <a:p>
            <a:pPr marL="0" indent="0">
              <a:buNone/>
            </a:pPr>
            <a:r>
              <a:rPr lang="en-US" sz="2900" dirty="0">
                <a:latin typeface="Lucida Console" panose="020B0609040504020204" pitchFamily="49" charset="0"/>
              </a:rPr>
              <a:t>double </a:t>
            </a:r>
            <a:r>
              <a:rPr lang="en-US" sz="2900" dirty="0" err="1">
                <a:latin typeface="Lucida Console" panose="020B0609040504020204" pitchFamily="49" charset="0"/>
              </a:rPr>
              <a:t>shippingFee</a:t>
            </a:r>
            <a:r>
              <a:rPr lang="en-US" sz="2900" dirty="0">
                <a:latin typeface="Lucida Console" panose="020B0609040504020204" pitchFamily="49" charset="0"/>
              </a:rPr>
              <a:t> = ... </a:t>
            </a:r>
          </a:p>
          <a:p>
            <a:pPr marL="0" indent="0">
              <a:buNone/>
            </a:pPr>
            <a:r>
              <a:rPr lang="en-US" sz="2900" dirty="0">
                <a:latin typeface="Lucida Console" panose="020B0609040504020204" pitchFamily="49" charset="0"/>
              </a:rPr>
              <a:t>return </a:t>
            </a:r>
            <a:r>
              <a:rPr lang="en-US" sz="2900" dirty="0" err="1">
                <a:latin typeface="Lucida Console" panose="020B0609040504020204" pitchFamily="49" charset="0"/>
              </a:rPr>
              <a:t>basePrice</a:t>
            </a:r>
            <a:r>
              <a:rPr lang="en-US" sz="2900" dirty="0">
                <a:latin typeface="Lucida Console" panose="020B0609040504020204" pitchFamily="49" charset="0"/>
              </a:rPr>
              <a:t> - discount + </a:t>
            </a:r>
            <a:r>
              <a:rPr lang="en-US" sz="2900" dirty="0" err="1">
                <a:latin typeface="Lucida Console" panose="020B0609040504020204" pitchFamily="49" charset="0"/>
              </a:rPr>
              <a:t>shippingFee</a:t>
            </a:r>
            <a:r>
              <a:rPr lang="en-US" sz="2900" dirty="0">
                <a:latin typeface="Lucida Console" panose="020B0609040504020204" pitchFamily="49" charset="0"/>
              </a:rPr>
              <a:t>; </a:t>
            </a:r>
            <a:endParaRPr lang="en-US" sz="2900" dirty="0">
              <a:effectLst/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65129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E6F9A-CDD0-3440-9B20-2C4D30987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 in an ide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DA23E0-CCBD-6444-B96E-E94775CF9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8094" y="1924975"/>
            <a:ext cx="7135812" cy="446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4657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82BFC-FCF3-2A4D-B08F-435EBC8F9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Refactoring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D4A09-8007-3F48-9FA4-6D1706797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85950"/>
            <a:ext cx="9905999" cy="4353531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Finally, let us have a look at a quick overview of some other </a:t>
            </a:r>
            <a:r>
              <a:rPr lang="en-US" dirty="0" err="1"/>
              <a:t>refactorings</a:t>
            </a:r>
            <a:r>
              <a:rPr lang="en-US" dirty="0"/>
              <a:t> that Fowler identifies: </a:t>
            </a:r>
          </a:p>
          <a:p>
            <a:r>
              <a:rPr lang="en-US" dirty="0"/>
              <a:t>Introduce parameter object</a:t>
            </a:r>
          </a:p>
          <a:p>
            <a:r>
              <a:rPr lang="en-US" dirty="0"/>
              <a:t>Moving methods, fields, or attributes</a:t>
            </a:r>
          </a:p>
          <a:p>
            <a:r>
              <a:rPr lang="en-US" dirty="0"/>
              <a:t>Splitting classes</a:t>
            </a:r>
          </a:p>
          <a:p>
            <a:r>
              <a:rPr lang="en-US" dirty="0"/>
              <a:t>Hiding delegates </a:t>
            </a:r>
          </a:p>
          <a:p>
            <a:pPr marL="0" indent="0">
              <a:buNone/>
            </a:pPr>
            <a:r>
              <a:rPr lang="en-US" dirty="0"/>
              <a:t>You might argue that these </a:t>
            </a:r>
            <a:r>
              <a:rPr lang="en-US" dirty="0" err="1"/>
              <a:t>refactorings</a:t>
            </a:r>
            <a:r>
              <a:rPr lang="en-US" dirty="0"/>
              <a:t> are on the level of </a:t>
            </a:r>
            <a:r>
              <a:rPr lang="en-US" i="1" dirty="0"/>
              <a:t>design</a:t>
            </a:r>
            <a:r>
              <a:rPr lang="en-US" dirty="0"/>
              <a:t> rather than </a:t>
            </a:r>
            <a:r>
              <a:rPr lang="en-US" i="1" dirty="0"/>
              <a:t>code</a:t>
            </a:r>
            <a:r>
              <a:rPr lang="en-US" dirty="0"/>
              <a:t>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299023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99734-F44F-1640-814A-D9098A889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Introduce parameter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623F8-2A31-BB47-A320-08317DB5F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Methods with too many parameters are hard to call: </a:t>
            </a:r>
          </a:p>
          <a:p>
            <a:pPr marL="0" indent="0">
              <a:buNone/>
            </a:pPr>
            <a:r>
              <a:rPr lang="en-US" sz="2200" dirty="0" err="1">
                <a:latin typeface="Lucida Console" panose="020B0609040504020204" pitchFamily="49" charset="0"/>
              </a:rPr>
              <a:t>processCustomerOnDate</a:t>
            </a:r>
            <a:r>
              <a:rPr lang="en-US" sz="2200" dirty="0">
                <a:latin typeface="Lucida Console" panose="020B0609040504020204" pitchFamily="49" charset="0"/>
              </a:rPr>
              <a:t>(date, </a:t>
            </a:r>
            <a:r>
              <a:rPr lang="en-US" sz="2200" dirty="0" err="1">
                <a:latin typeface="Lucida Console" panose="020B0609040504020204" pitchFamily="49" charset="0"/>
              </a:rPr>
              <a:t>isOpen</a:t>
            </a:r>
            <a:r>
              <a:rPr lang="en-US" sz="2200" dirty="0">
                <a:latin typeface="Lucida Console" panose="020B0609040504020204" pitchFamily="49" charset="0"/>
              </a:rPr>
              <a:t>, age, </a:t>
            </a:r>
            <a:r>
              <a:rPr lang="en-US" sz="2200" dirty="0" err="1">
                <a:latin typeface="Lucida Console" panose="020B0609040504020204" pitchFamily="49" charset="0"/>
              </a:rPr>
              <a:t>hasDiscountCard</a:t>
            </a:r>
            <a:r>
              <a:rPr lang="en-US" sz="2200" dirty="0">
                <a:latin typeface="Lucida Console" panose="020B0609040504020204" pitchFamily="49" charset="0"/>
              </a:rPr>
              <a:t>, </a:t>
            </a:r>
            <a:r>
              <a:rPr lang="en-US" sz="2200" dirty="0" err="1">
                <a:latin typeface="Lucida Console" panose="020B0609040504020204" pitchFamily="49" charset="0"/>
              </a:rPr>
              <a:t>customerId</a:t>
            </a:r>
            <a:r>
              <a:rPr lang="en-US" sz="2200" dirty="0">
                <a:latin typeface="Lucida Console" panose="020B0609040504020204" pitchFamily="49" charset="0"/>
              </a:rPr>
              <a:t>) </a:t>
            </a:r>
          </a:p>
          <a:p>
            <a:pPr marL="0" indent="0">
              <a:buNone/>
            </a:pPr>
            <a:r>
              <a:rPr lang="en-US" dirty="0"/>
              <a:t>Perhaps it is better to reorganize this into: </a:t>
            </a:r>
          </a:p>
          <a:p>
            <a:pPr marL="0" indent="0">
              <a:buNone/>
            </a:pPr>
            <a:r>
              <a:rPr lang="en-US" sz="2200" dirty="0" err="1">
                <a:latin typeface="Lucida Console" panose="020B0609040504020204" pitchFamily="49" charset="0"/>
              </a:rPr>
              <a:t>processCustomerOnDate</a:t>
            </a:r>
            <a:r>
              <a:rPr lang="en-US" sz="2200" dirty="0">
                <a:latin typeface="Lucida Console" panose="020B0609040504020204" pitchFamily="49" charset="0"/>
              </a:rPr>
              <a:t>(</a:t>
            </a:r>
            <a:r>
              <a:rPr lang="en-US" sz="2200" dirty="0" err="1">
                <a:latin typeface="Lucida Console" panose="020B0609040504020204" pitchFamily="49" charset="0"/>
              </a:rPr>
              <a:t>dateProfile</a:t>
            </a:r>
            <a:r>
              <a:rPr lang="en-US" sz="2200" dirty="0">
                <a:latin typeface="Lucida Console" panose="020B0609040504020204" pitchFamily="49" charset="0"/>
              </a:rPr>
              <a:t>, </a:t>
            </a:r>
            <a:r>
              <a:rPr lang="en-US" sz="2200" dirty="0" err="1">
                <a:latin typeface="Lucida Console" panose="020B0609040504020204" pitchFamily="49" charset="0"/>
              </a:rPr>
              <a:t>customerProfile</a:t>
            </a:r>
            <a:r>
              <a:rPr lang="en-US" sz="2200" dirty="0">
                <a:latin typeface="Lucida Console" panose="020B0609040504020204" pitchFamily="49" charset="0"/>
              </a:rPr>
              <a:t>) </a:t>
            </a:r>
          </a:p>
          <a:p>
            <a:pPr marL="0" indent="0">
              <a:buNone/>
            </a:pPr>
            <a:r>
              <a:rPr lang="en-US" dirty="0"/>
              <a:t>and introduce new objects </a:t>
            </a:r>
            <a:r>
              <a:rPr lang="en-US" dirty="0" err="1"/>
              <a:t>dateProfile</a:t>
            </a:r>
            <a:r>
              <a:rPr lang="en-US" dirty="0"/>
              <a:t> and </a:t>
            </a:r>
            <a:r>
              <a:rPr lang="en-US" dirty="0" err="1"/>
              <a:t>customerProfile</a:t>
            </a:r>
            <a:r>
              <a:rPr lang="en-US" dirty="0"/>
              <a:t> storing the associated data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44200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D53B2-F7F3-C04C-9D75-58778F768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Iteratively improving designs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65AAE-63E8-4C47-AA18-F52C97B8F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28850"/>
            <a:ext cx="9905999" cy="4429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You can still apply design patterns to existing software: </a:t>
            </a:r>
          </a:p>
          <a:p>
            <a:r>
              <a:rPr lang="en-US" dirty="0"/>
              <a:t>to improve the internal structure</a:t>
            </a:r>
          </a:p>
          <a:p>
            <a:r>
              <a:rPr lang="en-US" dirty="0"/>
              <a:t>to facilitate testing</a:t>
            </a:r>
          </a:p>
          <a:p>
            <a:r>
              <a:rPr lang="en-US" dirty="0"/>
              <a:t>to pave the way for new features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975148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8668-A829-4C4A-ADA8-D6DA6D376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643" y="618518"/>
            <a:ext cx="6188402" cy="1478570"/>
          </a:xfrm>
        </p:spPr>
        <p:txBody>
          <a:bodyPr>
            <a:normAutofit/>
          </a:bodyPr>
          <a:lstStyle/>
          <a:p>
            <a:r>
              <a:rPr lang="en-US" dirty="0"/>
              <a:t>Moving code</a:t>
            </a:r>
          </a:p>
        </p:txBody>
      </p:sp>
      <p:sp>
        <p:nvSpPr>
          <p:cNvPr id="10" name="Round Diagonal Corner Rectangle 6">
            <a:extLst>
              <a:ext uri="{FF2B5EF4-FFF2-40B4-BE49-F238E27FC236}">
                <a16:creationId xmlns:a16="http://schemas.microsoft.com/office/drawing/2014/main" id="{F57FEC46-F8CB-4925-8DAC-B57A9F5CC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55CE88-BA56-5945-8D32-F778CD693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617" y="1324267"/>
            <a:ext cx="3178638" cy="420400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FC044-651E-5448-8CE6-37AA1A44C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2249487"/>
            <a:ext cx="618840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Perhaps this class is becoming too weakly cohesive…</a:t>
            </a:r>
          </a:p>
        </p:txBody>
      </p:sp>
    </p:spTree>
    <p:extLst>
      <p:ext uri="{BB962C8B-B14F-4D97-AF65-F5344CB8AC3E}">
        <p14:creationId xmlns:p14="http://schemas.microsoft.com/office/powerpoint/2010/main" val="6633059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08668-A829-4C4A-ADA8-D6DA6D376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643" y="618518"/>
            <a:ext cx="6188402" cy="1478570"/>
          </a:xfrm>
        </p:spPr>
        <p:txBody>
          <a:bodyPr>
            <a:normAutofit/>
          </a:bodyPr>
          <a:lstStyle/>
          <a:p>
            <a:r>
              <a:rPr lang="en-US"/>
              <a:t>Moving code</a:t>
            </a:r>
            <a:endParaRPr lang="en-US" dirty="0"/>
          </a:p>
        </p:txBody>
      </p:sp>
      <p:sp>
        <p:nvSpPr>
          <p:cNvPr id="11" name="Round Diagonal Corner Rectangle 6">
            <a:extLst>
              <a:ext uri="{FF2B5EF4-FFF2-40B4-BE49-F238E27FC236}">
                <a16:creationId xmlns:a16="http://schemas.microsoft.com/office/drawing/2014/main" id="{F57FEC46-F8CB-4925-8DAC-B57A9F5CC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116EDA-5A00-F942-9E68-F50CE1267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504" y="1137621"/>
            <a:ext cx="2092864" cy="457729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FC044-651E-5448-8CE6-37AA1A44C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8643" y="2249487"/>
            <a:ext cx="618840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is an example of the </a:t>
            </a:r>
            <a:r>
              <a:rPr lang="en-US" i="1" dirty="0"/>
              <a:t>Extract class</a:t>
            </a:r>
            <a:r>
              <a:rPr lang="en-US" dirty="0"/>
              <a:t> refactoring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11900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38DE0-BCC9-504C-8DB0-991E51E21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/>
              <a:t>Pull up</a:t>
            </a:r>
          </a:p>
        </p:txBody>
      </p:sp>
      <p:sp>
        <p:nvSpPr>
          <p:cNvPr id="10" name="Round Diagonal Corner Rectangle 11">
            <a:extLst>
              <a:ext uri="{FF2B5EF4-FFF2-40B4-BE49-F238E27FC236}">
                <a16:creationId xmlns:a16="http://schemas.microsoft.com/office/drawing/2014/main" id="{E4B7B3E3-827A-48BE-AD67-A57C45AA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E6D3F2-0B3D-0F4B-943C-80215B46F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832073"/>
            <a:ext cx="6112382" cy="318839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29DE6-57A4-284C-A524-C4997E003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If all subclasses support the discount method, shouldn’t this be defined in the superclass? </a:t>
            </a:r>
            <a:endParaRPr lang="en-US" sz="1800" dirty="0"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616295-AB63-E74A-8C08-FFD144E07F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677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DF206-5164-594A-83C3-9C1BD6636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r>
              <a:rPr lang="en-US" dirty="0"/>
              <a:t>Pull up</a:t>
            </a:r>
          </a:p>
        </p:txBody>
      </p:sp>
      <p:sp>
        <p:nvSpPr>
          <p:cNvPr id="10" name="Round Diagonal Corner Rectangle 9">
            <a:extLst>
              <a:ext uri="{FF2B5EF4-FFF2-40B4-BE49-F238E27FC236}">
                <a16:creationId xmlns:a16="http://schemas.microsoft.com/office/drawing/2014/main" id="{14436AD2-BD0F-4545-B2E9-06007B35B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94D90E-988A-AD40-90D9-28EBFEA61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2334062"/>
            <a:ext cx="4635583" cy="219393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00C96-7D10-BC42-B008-82E498548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is the </a:t>
            </a:r>
            <a:r>
              <a:rPr lang="en-US" i="1" dirty="0"/>
              <a:t>Pull-up</a:t>
            </a:r>
            <a:r>
              <a:rPr lang="en-US" dirty="0"/>
              <a:t> refactoring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952285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33DE9-869D-E447-9B19-73DB996C3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r>
              <a:rPr lang="en-US" dirty="0"/>
              <a:t>Pull down</a:t>
            </a:r>
          </a:p>
        </p:txBody>
      </p:sp>
      <p:sp>
        <p:nvSpPr>
          <p:cNvPr id="10" name="Round Diagonal Corner Rectangle 9">
            <a:extLst>
              <a:ext uri="{FF2B5EF4-FFF2-40B4-BE49-F238E27FC236}">
                <a16:creationId xmlns:a16="http://schemas.microsoft.com/office/drawing/2014/main" id="{14436AD2-BD0F-4545-B2E9-06007B35B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EBFEBA-1032-084F-BE30-555AD6518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2334062"/>
            <a:ext cx="4635583" cy="219393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37EE0-E026-E24D-9BA2-E55D40BD9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Why should you define a dummy implementation for the drink method of the Apple class?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545161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E3BFA-1F9C-C647-9A13-F22240D20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r>
              <a:rPr lang="en-US" dirty="0"/>
              <a:t>Pull down</a:t>
            </a:r>
          </a:p>
        </p:txBody>
      </p:sp>
      <p:sp>
        <p:nvSpPr>
          <p:cNvPr id="10" name="Round Diagonal Corner Rectangle 9">
            <a:extLst>
              <a:ext uri="{FF2B5EF4-FFF2-40B4-BE49-F238E27FC236}">
                <a16:creationId xmlns:a16="http://schemas.microsoft.com/office/drawing/2014/main" id="{14436AD2-BD0F-4545-B2E9-06007B35B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757A92-F1DB-3F40-9C1C-6AB7DD027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2222005"/>
            <a:ext cx="4635583" cy="241805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62DAC-D5F4-1C43-AE36-FB2FDA025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It’s better to apply the </a:t>
            </a:r>
            <a:r>
              <a:rPr lang="en-US" i="1" dirty="0"/>
              <a:t>Pull-down</a:t>
            </a:r>
            <a:r>
              <a:rPr lang="en-US" dirty="0"/>
              <a:t> refactoring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750122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39D3E-D89F-5E41-A3FD-0529BD0A0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Refactorings</a:t>
            </a:r>
            <a:r>
              <a:rPr lang="en-US" dirty="0"/>
              <a:t> in all shapes and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FF062-DEDE-8E4D-B75A-3D2FAD890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There are lots of other kinds of </a:t>
            </a:r>
            <a:r>
              <a:rPr lang="en-US" dirty="0" err="1"/>
              <a:t>refactorings</a:t>
            </a:r>
            <a:r>
              <a:rPr lang="en-US" dirty="0"/>
              <a:t>: </a:t>
            </a:r>
          </a:p>
          <a:p>
            <a:r>
              <a:rPr lang="en-US" dirty="0"/>
              <a:t>Extract a common superclass when several classes share the same attributes and methods </a:t>
            </a:r>
          </a:p>
          <a:p>
            <a:r>
              <a:rPr lang="en-US" dirty="0"/>
              <a:t>Introduce a new subclass of </a:t>
            </a:r>
            <a:r>
              <a:rPr lang="en-US" dirty="0" err="1"/>
              <a:t>ClassX</a:t>
            </a:r>
            <a:r>
              <a:rPr lang="en-US" dirty="0"/>
              <a:t>, to distinguish a specific kind of </a:t>
            </a:r>
            <a:r>
              <a:rPr lang="en-US" dirty="0" err="1"/>
              <a:t>ClassX</a:t>
            </a:r>
            <a:r>
              <a:rPr lang="en-US" dirty="0"/>
              <a:t> </a:t>
            </a:r>
          </a:p>
          <a:p>
            <a:r>
              <a:rPr lang="en-US" dirty="0"/>
              <a:t>...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918650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2D66-01FB-BD46-8D8F-9052AD623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Refactoring - lessons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A0ADE-63B3-D648-996F-BC5701C2F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85951"/>
            <a:ext cx="9905999" cy="4714875"/>
          </a:xfrm>
        </p:spPr>
        <p:txBody>
          <a:bodyPr>
            <a:normAutofit/>
          </a:bodyPr>
          <a:lstStyle/>
          <a:p>
            <a:r>
              <a:rPr lang="en-US" dirty="0"/>
              <a:t>Refactoring helps keep code clean</a:t>
            </a:r>
          </a:p>
          <a:p>
            <a:r>
              <a:rPr lang="en-US" dirty="0"/>
              <a:t>Aim for self-documenting code: </a:t>
            </a:r>
            <a:endParaRPr lang="en-US" sz="2800" dirty="0"/>
          </a:p>
          <a:p>
            <a:pPr lvl="1"/>
            <a:r>
              <a:rPr lang="en-US" dirty="0"/>
              <a:t>choose meaningful names</a:t>
            </a:r>
          </a:p>
          <a:p>
            <a:pPr lvl="1"/>
            <a:r>
              <a:rPr lang="en-US" dirty="0"/>
              <a:t>lift complex computations into separate methods </a:t>
            </a:r>
          </a:p>
          <a:p>
            <a:pPr lvl="1"/>
            <a:r>
              <a:rPr lang="en-US" dirty="0"/>
              <a:t>keep control flow simple</a:t>
            </a:r>
          </a:p>
          <a:p>
            <a:pPr lvl="1"/>
            <a:r>
              <a:rPr lang="en-US" dirty="0"/>
              <a:t>... </a:t>
            </a:r>
            <a:endParaRPr lang="en-US" sz="2400" dirty="0"/>
          </a:p>
          <a:p>
            <a:r>
              <a:rPr lang="en-US" dirty="0"/>
              <a:t>When refactoring, take small steps and test all the time </a:t>
            </a:r>
            <a:endParaRPr lang="en-US" sz="2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2706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522F6F2-D276-4B44-927D-595B62E8F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E1A8443-DFAD-4C8E-A1D1-B1FFC23A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7C16C621-4F51-4093-B639-5E04CF0E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C36860-F423-BF4F-95F6-8DF1BBB76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US" dirty="0"/>
              <a:t>Refactoring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25AD97-6EF8-6347-9338-64E97B3D63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174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9A210947-19DD-4D82-9001-EB4FD3CA8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08BA069-8E59-4A52-9D81-F41BB255C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3F647F8A-2464-4A5A-BC19-757CDB00F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56E9E8F0-C005-4002-A7CC-050F4E163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F73DD6E-B3F0-4263-B349-EF6F73438A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819862A2-B765-4A89-A229-6D1389781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80B74F06-F12D-48F0-9469-1B41C8676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90B9E938-2C10-4FD4-A44B-AC2C6CCB5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F9EFD92F-C67D-4998-BF9E-78AE28DF54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40A102B9-B463-49AA-80B5-DED0B2E43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D8FE84BD-D175-437D-B860-3715158CF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1577D13D-8777-48FE-8799-57CBDEA2A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ADE86DE6-4A59-4BE5-B2C8-CB7C0FB96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5FD7F01E-86AB-47C1-81B1-419856314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953EB852-7AA6-40F7-A805-0FF04FAE8E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FA283238-23CF-4994-8E02-4EB5D97D8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AE2F0444-3560-46A9-85C6-AD9C4D700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B69EAEB1-1086-4684-B20B-C6E250A90E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4C869530-8A60-4306-BC67-63294F9D5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EBC3BC8-0066-4FFF-936E-746B47A0C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7951EC55-DA0C-46F0-BF98-427078A66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F40CBDE4-9D9D-471D-9C7E-D000C060B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E63F3FC-5BCB-400B-8CBB-DB58CF61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BE4FF3F-9B00-4479-9EC8-BADD8C77E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6BA6A1A3-FE7E-46C6-96C1-693C2E018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114DA81D-9A00-4EB7-A592-23911BB14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DB83C953-DA56-415B-943C-6669B401A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51B3F681-1B14-43A9-AD7C-3337BF646C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9FFEE267-6F5A-4942-9CCD-93E0FD72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473DF80-FE50-4F0F-9AF3-BE37ACE6B9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D2426B62-A33A-419E-B4DF-42543C4CCA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1790CDFA-5E0D-467A-B0CA-637136309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54F41241-7241-4D2A-BDEA-28406C41D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51E54C3-3D62-48EA-A2DC-D1570769C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F08D2F28-5814-4CA4-A46E-C82FE6EF5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D308FFD9-83B2-4D86-8A5B-CE9F07E8E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E6A3BE28-5E73-44F0-AA57-58DAD5DD0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7ACED00D-535A-4494-8BFA-78E58A2D5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0C7D7BCF-768E-4C0D-857A-63BBA8F9B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29401C0B-5EF6-49A6-A9F6-DAC32B3B65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F6DF5234-BC86-4ABB-A7ED-575143C6A4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4863625-8438-4877-9681-839C192C61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8A1D47CD-E2C4-4AD2-B105-655BB09052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4D816259-D8E8-4E5C-A2CF-8C8AFB805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6377A258-3874-44DB-99C9-C4EA6F7AA2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A3902333-5178-425F-AA5F-14ABBEDAE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090FF72C-8743-4B55-99A4-E62D6A4B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BFCE6B39-2A20-4DB5-BA8E-2FA60B460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A9F068E0-CF7F-474D-9118-50619A6E1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CEE9ADFF-5205-4783-ADA2-655A73DB4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B28123C4-0A50-4115-936C-C659A912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09B49DB9-536F-45DE-9352-5095C8D83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43C4B12A-C5E9-47A5-9B04-5D2186A07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A01B0DF5-9122-4E62-BF5B-0CCE0A5457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3ED6B441-A89D-4565-949B-4C4AB6DC9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2BADB-946B-FC4E-8C95-AA9B17514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Refactoring</a:t>
            </a:r>
            <a:r>
              <a:rPr lang="en-US" dirty="0"/>
              <a:t> (noun): a change made to the internal structure of software to make it easier to understand and cheaper to modify without changing its observable behavior. 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88741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3DC18-B922-A045-B683-96D79B0EE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study: refactoring a movie rental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E4343-2B70-A949-BB8E-2446FD1A1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us have a look at a refactoring case study taken from the first chapter of Fowler’s book </a:t>
            </a:r>
          </a:p>
          <a:p>
            <a:r>
              <a:rPr lang="en-US" dirty="0"/>
              <a:t>Starting with some poorly designed code, we will refactor this step by step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33405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EDA90D89-770A-4C09-978C-9E38FE156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3B344D7-1AE2-4947-876E-2A5267450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D6633E5C-867B-4E17-9151-FF0FDB122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2D5EDC2E-587B-4E85-8185-D99B438AB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996B1479-D8B0-4D98-B382-877F9A3AE6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3B7BA112-C364-4D4C-97F9-A1DC76F1E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8B9D9B13-8F5D-41E6-93D6-CDFEB34AB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B5720BDB-EA73-4DE9-8A10-11DA3A1AC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F1D2313E-4168-41D0-A5B5-2187D1B33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F1B19F3-A09E-4891-8916-D5F8B0B2A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4D61F564-BB90-4A5C-829A-4F984FD6C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3803B77E-8C29-4857-B5C1-B89B01F46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B96F39B0-FB50-4957-8F85-2E2CCF6D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A54B5837-452A-4FC3-A8C8-E275AA929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FDE2A683-C13C-4A7F-935C-4C5279BF5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0C5773F-6573-4E1F-B3DC-BB2B01D88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E280F9F5-EF46-41DF-B672-013B025B9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5876ADD8-345E-4A8D-81CB-0D5C3F76F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8D2F7216-B310-4AB4-9948-2CF747F77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D113E940-FD31-4B25-B33F-5B213CC75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D6211283-9342-40E7-88F7-14A902845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B0118661-823B-4754-B0E3-52ACCB8DF8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263B289D-A43D-47C8-AA8E-40C86C608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5A2D8F7-A5A4-4B2E-89AE-F99CC5B05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6847785C-2F02-4845-9257-9DE5E6EDA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4B83A129-3D7E-44D8-8C6C-9DE73E12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7E1A9847-AC3D-4B5D-A29A-A93B0C6AB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2450F521-5F68-4148-9905-6232B08F89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8C6F916A-08CA-4F4C-BDBA-0F63A621F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D68FB199-D330-4EF4-94F5-1C07371E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3B67568D-CC47-4BBA-A084-154AEAA82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C9C25D1A-5E1E-4B22-B8D3-B0F526392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4D8DB054-D1D3-4C30-B62E-7F2C6A812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9EB76371-2F16-4BA0-994C-2575FD933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2B61AF6D-2A6D-4C90-BCCA-CD97F7246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B35F6DFD-5D34-4BE6-8B2A-0D6CDCE28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BCB0EEDB-7826-499E-BB87-6D0DD545F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F16B5CE0-3198-436D-888B-A01A98384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B550414A-8DF0-4572-A382-B88DBE0B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AFB98517-BD8F-45DD-A2BA-52FD61A48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78C67202-AF18-4690-8000-4C12C4042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AD51A156-6972-43DA-BF32-CA187641B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B5CE61CC-EBDF-4355-A6C3-D44E62D78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ACB1B7F1-FBEF-48FA-97A7-9FAE7708E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4851370A-7D0E-4B9F-BA8B-B1966748F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B882F537-DDEB-49AE-BF36-6380A45F0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A53D3CF4-BFB0-4D0B-8471-26ACAFE0A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13BC2FA8-8256-44BD-9A62-0EE83D647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90A9C5D2-72E3-4B31-A271-57A883ADC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2A5948D4-F239-4BEA-8E38-76F358E3E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7384B304-194D-400B-B568-5E6DEA885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B680594F-341A-4C19-BF7F-F6D76386A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4EA6807C-3B8A-43FE-BA1B-8D6D3851F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BA316439-CB72-49C9-BE80-934799D83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6BC7FE05-950C-4A73-B6A9-282B142C7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81C014C7-E085-4923-B533-732801FC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02B9EC0-A835-F546-9F50-233D78505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5201086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Starting situation</a:t>
            </a:r>
          </a:p>
        </p:txBody>
      </p:sp>
      <p:sp>
        <p:nvSpPr>
          <p:cNvPr id="67" name="Round Diagonal Corner Rectangle 6">
            <a:extLst>
              <a:ext uri="{FF2B5EF4-FFF2-40B4-BE49-F238E27FC236}">
                <a16:creationId xmlns:a16="http://schemas.microsoft.com/office/drawing/2014/main" id="{246A7EF2-16E5-4AFD-A0D3-326F3B1FE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0945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4F34D-9E50-2449-BC5B-ED852BF2C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4799" y="1136606"/>
            <a:ext cx="2233720" cy="457729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62014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78E64-27F9-0847-866C-EF89FC2A7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E8003-34B2-2246-BCC7-330B285B5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370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Movie class defines three price codes as integer constants: CHILDREN = 0</a:t>
            </a:r>
            <a:br>
              <a:rPr lang="en-US" dirty="0"/>
            </a:br>
            <a:r>
              <a:rPr lang="en-US" dirty="0"/>
              <a:t>STANDARD = 1</a:t>
            </a:r>
            <a:br>
              <a:rPr lang="en-US" dirty="0"/>
            </a:br>
            <a:r>
              <a:rPr lang="en-US" dirty="0"/>
              <a:t>NEW = 2 </a:t>
            </a:r>
          </a:p>
          <a:p>
            <a:r>
              <a:rPr lang="en-US" dirty="0"/>
              <a:t>The Rental class tracks the number of days a particular movie has been rented </a:t>
            </a:r>
          </a:p>
          <a:p>
            <a:r>
              <a:rPr lang="en-US" dirty="0"/>
              <a:t>Finally, the Customer class records a list of Rentals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26677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1560D-2DF5-F548-9BF8-D63E04003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5822730"/>
            <a:ext cx="9905999" cy="77776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Question</a:t>
            </a:r>
            <a:r>
              <a:rPr lang="en-US" dirty="0"/>
              <a:t>: What is wrong with this code? </a:t>
            </a:r>
            <a:endParaRPr lang="en-US" dirty="0">
              <a:effectLst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7FEE7B-B63F-D648-A3A5-38F827E2211D}"/>
              </a:ext>
            </a:extLst>
          </p:cNvPr>
          <p:cNvSpPr txBox="1">
            <a:spLocks/>
          </p:cNvSpPr>
          <p:nvPr/>
        </p:nvSpPr>
        <p:spPr>
          <a:xfrm>
            <a:off x="1638818" y="520068"/>
            <a:ext cx="8914361" cy="5302662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foreach (Rental v in rentals) {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0;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switch (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v.getMovie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().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getPriceCode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()) {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case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Movie.STANDARD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3 euro *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v.daysRented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; break;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case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Movie.NEW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: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5 euro *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v.daysRented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; break;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case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Movie.CHILDREN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: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= 2 euro *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v.daysRented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; break;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}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totPrice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 +=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v_price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;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pts++;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if (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v.getMovie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().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getPriceCode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() == </a:t>
            </a:r>
            <a:r>
              <a:rPr lang="en-US" sz="20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Movie.NEW</a:t>
            </a: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)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		pts++;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Lucida Console" panose="020B06090405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251701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1736</Words>
  <Application>Microsoft Macintosh PowerPoint</Application>
  <PresentationFormat>Widescreen</PresentationFormat>
  <Paragraphs>269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Arial</vt:lpstr>
      <vt:lpstr>Lucida Console</vt:lpstr>
      <vt:lpstr>Tw Cen MT</vt:lpstr>
      <vt:lpstr>Circuit</vt:lpstr>
      <vt:lpstr>Modelleren en Systeemontwerp</vt:lpstr>
      <vt:lpstr>This lecture</vt:lpstr>
      <vt:lpstr>Applying design patterns</vt:lpstr>
      <vt:lpstr>Iteratively improving designs</vt:lpstr>
      <vt:lpstr>Refactoring</vt:lpstr>
      <vt:lpstr>Case study: refactoring a movie rental system</vt:lpstr>
      <vt:lpstr>Starting situation</vt:lpstr>
      <vt:lpstr>Initial classes</vt:lpstr>
      <vt:lpstr>PowerPoint Presentation</vt:lpstr>
      <vt:lpstr>Weak cohesion</vt:lpstr>
      <vt:lpstr>Extract method</vt:lpstr>
      <vt:lpstr>Extract method</vt:lpstr>
      <vt:lpstr>Extract method</vt:lpstr>
      <vt:lpstr>Overloading loops</vt:lpstr>
      <vt:lpstr>Getting rid of switches</vt:lpstr>
      <vt:lpstr>switch to strategy</vt:lpstr>
      <vt:lpstr>Refactoring safely</vt:lpstr>
      <vt:lpstr>Refactoring</vt:lpstr>
      <vt:lpstr>Why refactor?</vt:lpstr>
      <vt:lpstr>When should you refactor?</vt:lpstr>
      <vt:lpstr>Bad code smells</vt:lpstr>
      <vt:lpstr>Bad code smell?</vt:lpstr>
      <vt:lpstr>Long method (with vague name)</vt:lpstr>
      <vt:lpstr>Large class (with vague name)</vt:lpstr>
      <vt:lpstr>Too many parameters</vt:lpstr>
      <vt:lpstr>Anti-pattern: shotgun surgery</vt:lpstr>
      <vt:lpstr>Divergent change</vt:lpstr>
      <vt:lpstr>Bad smell?</vt:lpstr>
      <vt:lpstr>Comments</vt:lpstr>
      <vt:lpstr>Comments</vt:lpstr>
      <vt:lpstr>Bad names</vt:lpstr>
      <vt:lpstr>Fowler’s refactoring catalogue</vt:lpstr>
      <vt:lpstr>Example: inline temp</vt:lpstr>
      <vt:lpstr>Example: inline temp</vt:lpstr>
      <vt:lpstr>Example: inline temp</vt:lpstr>
      <vt:lpstr>Inverses</vt:lpstr>
      <vt:lpstr>Refactoring in an ide</vt:lpstr>
      <vt:lpstr>Refactoring overview</vt:lpstr>
      <vt:lpstr>Introduce parameter object</vt:lpstr>
      <vt:lpstr>Moving code</vt:lpstr>
      <vt:lpstr>Moving code</vt:lpstr>
      <vt:lpstr>Pull up</vt:lpstr>
      <vt:lpstr>Pull up</vt:lpstr>
      <vt:lpstr>Pull down</vt:lpstr>
      <vt:lpstr>Pull down</vt:lpstr>
      <vt:lpstr>Refactorings in all shapes and sizes</vt:lpstr>
      <vt:lpstr>Refactoring - lessons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Modelleren en Systeemontwerp</dc:title>
  <dc:creator>Egges, J. (Arjan)</dc:creator>
  <cp:lastModifiedBy>Egges, J. (Arjan)</cp:lastModifiedBy>
  <cp:revision>6</cp:revision>
  <dcterms:created xsi:type="dcterms:W3CDTF">2019-10-10T15:46:14Z</dcterms:created>
  <dcterms:modified xsi:type="dcterms:W3CDTF">2019-10-14T14:23:24Z</dcterms:modified>
</cp:coreProperties>
</file>